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8" r:id="rId5"/>
    <p:sldId id="265" r:id="rId6"/>
    <p:sldId id="260" r:id="rId7"/>
    <p:sldId id="277" r:id="rId8"/>
    <p:sldId id="275" r:id="rId9"/>
    <p:sldId id="276" r:id="rId10"/>
    <p:sldId id="274" r:id="rId11"/>
    <p:sldId id="273" r:id="rId12"/>
    <p:sldId id="271" r:id="rId13"/>
    <p:sldId id="270" r:id="rId14"/>
    <p:sldId id="269" r:id="rId15"/>
    <p:sldId id="268" r:id="rId16"/>
    <p:sldId id="267" r:id="rId17"/>
    <p:sldId id="261" r:id="rId18"/>
    <p:sldId id="281" r:id="rId19"/>
    <p:sldId id="293" r:id="rId20"/>
    <p:sldId id="286" r:id="rId21"/>
    <p:sldId id="287" r:id="rId22"/>
    <p:sldId id="290" r:id="rId23"/>
    <p:sldId id="296" r:id="rId24"/>
    <p:sldId id="289" r:id="rId25"/>
    <p:sldId id="288" r:id="rId26"/>
    <p:sldId id="295" r:id="rId27"/>
    <p:sldId id="291" r:id="rId28"/>
    <p:sldId id="292" r:id="rId29"/>
    <p:sldId id="298" r:id="rId30"/>
    <p:sldId id="297" r:id="rId31"/>
    <p:sldId id="263" r:id="rId32"/>
    <p:sldId id="280" r:id="rId33"/>
    <p:sldId id="29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2D"/>
    <a:srgbClr val="663300"/>
    <a:srgbClr val="0000FF"/>
    <a:srgbClr val="CC0099"/>
    <a:srgbClr val="FF6600"/>
    <a:srgbClr val="FF9900"/>
    <a:srgbClr val="FF3300"/>
    <a:srgbClr val="E9E989"/>
    <a:srgbClr val="E5EC8C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2688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hyperlink" Target="http://mamietitine.m.a.pic.centerblog.net/8b9b0eac77f8.png" TargetMode="External"/><Relationship Id="rId3" Type="http://schemas.openxmlformats.org/officeDocument/2006/relationships/hyperlink" Target="http://img11.hostingpics.net/pics/16206907f7ed5a232034XXL.png" TargetMode="External"/><Relationship Id="rId7" Type="http://schemas.openxmlformats.org/officeDocument/2006/relationships/hyperlink" Target="http://lenagold.narod.ru/fon/clipart/l/list/kras/list57.png" TargetMode="External"/><Relationship Id="rId2" Type="http://schemas.openxmlformats.org/officeDocument/2006/relationships/hyperlink" Target="http://images.vector-images.com/clp3/214387/clp1122485.jpg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novprospekt.ru/images/102/original/post_102_12.png" TargetMode="External"/><Relationship Id="rId5" Type="http://schemas.openxmlformats.org/officeDocument/2006/relationships/hyperlink" Target="http://cdn.imgbb.ru/user/97/972869/201411/e8bfebfb4d187869937d2261c9c8ac4e.png" TargetMode="External"/><Relationship Id="rId4" Type="http://schemas.openxmlformats.org/officeDocument/2006/relationships/hyperlink" Target="http://img-fotki.yandex.ru/get/4206/zomka.92/0_4b18b_dc2cd549_orig.jpg" TargetMode="Externa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>
            <a:off x="2571736" y="1571612"/>
            <a:ext cx="51010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ШАБЛОНЫ ПРЕЗЕНТАЦИИ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«ЛИСТОПАД»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57158" y="5500702"/>
            <a:ext cx="3012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Беркутова Наталья Александровна</a:t>
            </a:r>
          </a:p>
          <a:p>
            <a:r>
              <a:rPr lang="ru-RU" sz="1200" b="1" dirty="0" smtClean="0"/>
              <a:t>Учитель английского языка </a:t>
            </a:r>
          </a:p>
          <a:p>
            <a:r>
              <a:rPr lang="ru-RU" sz="1200" b="1" dirty="0" smtClean="0"/>
              <a:t>МБОУ СОШ№9 г. Азов Ростовской</a:t>
            </a:r>
            <a:r>
              <a:rPr lang="ru-RU" sz="1200" b="1" baseline="0" dirty="0" smtClean="0"/>
              <a:t> области</a:t>
            </a:r>
            <a:endParaRPr lang="ru-RU" sz="1200" b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picshare.ru/uploads/141013/00IMm4nZ7W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5429240"/>
            <a:ext cx="1216200" cy="1428760"/>
          </a:xfrm>
          <a:prstGeom prst="rect">
            <a:avLst/>
          </a:prstGeom>
          <a:noFill/>
        </p:spPr>
      </p:pic>
      <p:pic>
        <p:nvPicPr>
          <p:cNvPr id="13314" name="Picture 2" descr="http://www.picshare.ru/uploads/141013/00IMm4nZ7W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2778" y="5429240"/>
            <a:ext cx="1141222" cy="1428760"/>
          </a:xfrm>
          <a:prstGeom prst="rect">
            <a:avLst/>
          </a:prstGeom>
          <a:noFill/>
        </p:spPr>
      </p:pic>
      <p:pic>
        <p:nvPicPr>
          <p:cNvPr id="9" name="Picture 2" descr="http://www.picshare.ru/uploads/141013/00IMm4nZ7W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2778" y="0"/>
            <a:ext cx="1141222" cy="1428760"/>
          </a:xfrm>
          <a:prstGeom prst="rect">
            <a:avLst/>
          </a:prstGeom>
          <a:noFill/>
        </p:spPr>
      </p:pic>
      <p:pic>
        <p:nvPicPr>
          <p:cNvPr id="10" name="Picture 2" descr="http://www.picshare.ru/uploads/141013/00IMm4nZ7W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1216200" cy="14287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714348" y="1214422"/>
            <a:ext cx="80010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hlinkClick r:id="rId2"/>
              </a:rPr>
              <a:t>http://images.vector-images.com/clp3/214387/clp1122485.jpg</a:t>
            </a:r>
            <a:r>
              <a:rPr lang="ru-RU" sz="1400" dirty="0" smtClean="0"/>
              <a:t>  титульный слайд </a:t>
            </a:r>
            <a:r>
              <a:rPr lang="en-US" sz="1400" dirty="0" smtClean="0">
                <a:hlinkClick r:id="rId3"/>
              </a:rPr>
              <a:t>http://img11.hostingpics.net/pics/16206907f7ed5a232034XXL.png</a:t>
            </a:r>
            <a:r>
              <a:rPr lang="ru-RU" sz="1400" dirty="0" smtClean="0"/>
              <a:t> слайд</a:t>
            </a:r>
            <a:r>
              <a:rPr lang="ru-RU" sz="1400" baseline="0" dirty="0" smtClean="0"/>
              <a:t> </a:t>
            </a:r>
            <a:r>
              <a:rPr lang="ru-RU" sz="1400" dirty="0" smtClean="0"/>
              <a:t>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hlinkClick r:id="rId4"/>
              </a:rPr>
              <a:t>http://img-fotki.yandex.ru/get/4206/zomka.92/0_4b18b_dc2cd549_orig.jpg</a:t>
            </a:r>
            <a:r>
              <a:rPr lang="ru-RU" sz="1400" dirty="0" smtClean="0"/>
              <a:t>  слайд 3 </a:t>
            </a:r>
            <a:r>
              <a:rPr lang="en-US" sz="1400" dirty="0" smtClean="0">
                <a:hlinkClick r:id="rId5"/>
              </a:rPr>
              <a:t>http://cdn.imgbb.ru/user/97/972869/201411/e8bfebfb4d187869937d2261c9c8ac4e.png</a:t>
            </a:r>
            <a:r>
              <a:rPr lang="ru-RU" sz="1400" dirty="0" smtClean="0"/>
              <a:t> зонтики </a:t>
            </a:r>
            <a:r>
              <a:rPr lang="en-US" sz="1400" dirty="0" smtClean="0">
                <a:hlinkClick r:id="rId6"/>
              </a:rPr>
              <a:t>http://novprospekt.ru/images/102/original/post_102_12.png</a:t>
            </a:r>
            <a:r>
              <a:rPr lang="ru-RU" sz="1400" dirty="0" smtClean="0"/>
              <a:t> листья линия</a:t>
            </a:r>
            <a:r>
              <a:rPr lang="en-US" sz="1400" dirty="0" smtClean="0"/>
              <a:t> </a:t>
            </a:r>
            <a:r>
              <a:rPr lang="en-US" sz="1400" dirty="0" smtClean="0">
                <a:hlinkClick r:id="rId7"/>
              </a:rPr>
              <a:t>http://lenagold.narod.ru/fon/clipart/l/list/kras/list57.png</a:t>
            </a:r>
            <a:r>
              <a:rPr lang="ru-RU" sz="1400" dirty="0" smtClean="0"/>
              <a:t> виньетка слайд 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hlinkClick r:id="rId8"/>
              </a:rPr>
              <a:t>http://mamietitine.m.a.pic.centerblog.net/8b9b0eac77f8.png</a:t>
            </a:r>
            <a:r>
              <a:rPr lang="ru-RU" sz="1400" dirty="0" smtClean="0"/>
              <a:t> слайд 7</a:t>
            </a:r>
          </a:p>
          <a:p>
            <a:endParaRPr lang="ru-RU" sz="14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571736" y="785794"/>
            <a:ext cx="1482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ИСТОЧНИКИ </a:t>
            </a:r>
            <a:endParaRPr lang="ru-RU" b="1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picshare.ru/uploads/141013/aXM6GFEOU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6256" y="4286256"/>
            <a:ext cx="2737744" cy="2286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600"/>
            </a:lvl1pPr>
            <a:lvl9pPr>
              <a:buNone/>
              <a:defRPr/>
            </a:lvl9pPr>
          </a:lstStyle>
          <a:p>
            <a:pPr lvl="8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papillondavril.p.a.pic.centerblog.net/cac548c8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929422" y="4424358"/>
            <a:ext cx="2214578" cy="2433642"/>
          </a:xfrm>
          <a:prstGeom prst="rect">
            <a:avLst/>
          </a:prstGeom>
          <a:noFill/>
        </p:spPr>
      </p:pic>
      <p:pic>
        <p:nvPicPr>
          <p:cNvPr id="6" name="Picture 2" descr="http://papillondavril.p.a.pic.centerblog.net/cac548c8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24358"/>
            <a:ext cx="2148348" cy="2433642"/>
          </a:xfrm>
          <a:prstGeom prst="rect">
            <a:avLst/>
          </a:prstGeom>
          <a:noFill/>
        </p:spPr>
      </p:pic>
      <p:pic>
        <p:nvPicPr>
          <p:cNvPr id="9" name="Picture 2" descr="http://papillondavril.p.a.pic.centerblog.net/cac548c8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7060459" y="142852"/>
            <a:ext cx="2083541" cy="2433642"/>
          </a:xfrm>
          <a:prstGeom prst="rect">
            <a:avLst/>
          </a:prstGeom>
          <a:noFill/>
        </p:spPr>
      </p:pic>
      <p:pic>
        <p:nvPicPr>
          <p:cNvPr id="8" name="Picture 2" descr="http://papillondavril.p.a.pic.centerblog.net/cac548c8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42647" y="-142647"/>
            <a:ext cx="2148348" cy="24336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playcast.ru/uploads/2014/08/27/9642277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8358246" cy="11429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playcast.ru/uploads/2013/06/18/5568100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046996">
            <a:off x="4806557" y="5115249"/>
            <a:ext cx="3881531" cy="1683614"/>
          </a:xfrm>
          <a:prstGeom prst="rect">
            <a:avLst/>
          </a:prstGeom>
          <a:noFill/>
        </p:spPr>
      </p:pic>
      <p:pic>
        <p:nvPicPr>
          <p:cNvPr id="7" name="Picture 2" descr="http://www.playcast.ru/uploads/2013/06/18/5568100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046996">
            <a:off x="448839" y="5115251"/>
            <a:ext cx="3881531" cy="16836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metod-kopilka.ru/images/doc/16/9750/hello_html_58993d70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-107188" y="4822042"/>
            <a:ext cx="2143139" cy="1214445"/>
          </a:xfrm>
          <a:prstGeom prst="rect">
            <a:avLst/>
          </a:prstGeom>
          <a:noFill/>
        </p:spPr>
      </p:pic>
      <p:pic>
        <p:nvPicPr>
          <p:cNvPr id="11" name="Picture 2" descr="http://www.metod-kopilka.ru/images/doc/16/9750/hello_html_58993d70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42908" y="2714620"/>
            <a:ext cx="2143140" cy="1285884"/>
          </a:xfrm>
          <a:prstGeom prst="rect">
            <a:avLst/>
          </a:prstGeom>
          <a:noFill/>
        </p:spPr>
      </p:pic>
      <p:pic>
        <p:nvPicPr>
          <p:cNvPr id="12" name="Picture 2" descr="http://www.metod-kopilka.ru/images/doc/16/9750/hello_html_58993d70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-107189" y="821513"/>
            <a:ext cx="2143140" cy="12144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4633"/>
            </a:avLst>
          </a:prstGeom>
          <a:solidFill>
            <a:srgbClr val="E9E989"/>
          </a:solidFill>
          <a:ln>
            <a:solidFill>
              <a:srgbClr val="FF993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62" r:id="rId9"/>
    <p:sldLayoutId id="2147483663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071538" y="1558482"/>
            <a:ext cx="6643734" cy="1754326"/>
          </a:xfrm>
          <a:prstGeom prst="rect">
            <a:avLst/>
          </a:prstGeom>
          <a:solidFill>
            <a:srgbClr val="E5EC8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C00000"/>
                </a:solidFill>
                <a:latin typeface="Segoe Script" pitchFamily="34" charset="0"/>
                <a:ea typeface="BatangChe" pitchFamily="49" charset="-127"/>
                <a:cs typeface="Times New Roman" pitchFamily="18" charset="0"/>
              </a:rPr>
              <a:t>Чудеса на огородной грядке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Script" pitchFamily="34" charset="0"/>
              <a:ea typeface="BatangChe" pitchFamily="49" charset="-127"/>
              <a:cs typeface="Times New Roman" pitchFamily="18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57158" y="4071942"/>
            <a:ext cx="8352928" cy="1015663"/>
          </a:xfrm>
          <a:prstGeom prst="rect">
            <a:avLst/>
          </a:prstGeom>
          <a:solidFill>
            <a:srgbClr val="E9E98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effectLst/>
                <a:latin typeface="Segoe Script" pitchFamily="34" charset="0"/>
                <a:ea typeface="DejaVu Sans" pitchFamily="34" charset="0"/>
                <a:cs typeface="Times New Roman" pitchFamily="18" charset="0"/>
              </a:rPr>
              <a:t>К</a:t>
            </a:r>
            <a:r>
              <a:rPr lang="ru-RU" sz="3200" b="1" dirty="0" err="1" smtClean="0">
                <a:latin typeface="Segoe Script" pitchFamily="34" charset="0"/>
                <a:ea typeface="DejaVu Sans" pitchFamily="34" charset="0"/>
                <a:cs typeface="Times New Roman" pitchFamily="18" charset="0"/>
              </a:rPr>
              <a:t>вест</a:t>
            </a:r>
            <a:r>
              <a:rPr lang="ru-RU" sz="3200" b="1" dirty="0" smtClean="0">
                <a:latin typeface="Segoe Script" pitchFamily="34" charset="0"/>
                <a:ea typeface="DejaVu Sans" pitchFamily="34" charset="0"/>
                <a:cs typeface="Times New Roman" pitchFamily="18" charset="0"/>
              </a:rPr>
              <a:t>- игра </a:t>
            </a:r>
            <a:r>
              <a:rPr lang="ru-RU" sz="2800" b="1" dirty="0" smtClean="0">
                <a:latin typeface="Segoe Script" pitchFamily="34" charset="0"/>
                <a:ea typeface="DejaVu Sans" pitchFamily="34" charset="0"/>
                <a:cs typeface="Times New Roman" pitchFamily="18" charset="0"/>
              </a:rPr>
              <a:t>(путешествие по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effectLst/>
                <a:latin typeface="Segoe Script" pitchFamily="34" charset="0"/>
                <a:ea typeface="DejaVu Sans" pitchFamily="34" charset="0"/>
                <a:cs typeface="Times New Roman" pitchFamily="18" charset="0"/>
              </a:rPr>
              <a:t>станциям)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Segoe Script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500702"/>
            <a:ext cx="4572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CF0AF6"/>
                </a:solidFill>
              </a:rPr>
              <a:t>Подготовила  педагог-библиотекарь Якубович Г.Г.</a:t>
            </a:r>
            <a:endParaRPr lang="ru-RU" dirty="0">
              <a:solidFill>
                <a:srgbClr val="CF0AF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00108"/>
            <a:ext cx="8229600" cy="4440246"/>
          </a:xfrm>
        </p:spPr>
        <p:txBody>
          <a:bodyPr/>
          <a:lstStyle/>
          <a:p>
            <a:pPr lvl="0" eaLnBrk="0" fontAlgn="base" hangingPunct="0"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5.В лесу под березой - крошка,</a:t>
            </a:r>
            <a:br>
              <a:rPr lang="ru-RU" b="1" dirty="0" smtClean="0">
                <a:solidFill>
                  <a:srgbClr val="66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Только шапка да ножка</a:t>
            </a:r>
            <a:r>
              <a:rPr lang="ru-RU" dirty="0" smtClean="0">
                <a:solidFill>
                  <a:srgbClr val="663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663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6633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4" name="Рисунок 3" descr="http://www.coollady.ru/pic/0001/022/CL-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0112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2928934"/>
            <a:ext cx="206146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</a:t>
            </a:r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риб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4940312"/>
          </a:xfrm>
        </p:spPr>
        <p:txBody>
          <a:bodyPr/>
          <a:lstStyle/>
          <a:p>
            <a:pPr lvl="0" eaLnBrk="0" fontAlgn="base" hangingPunct="0">
              <a:spcAft>
                <a:spcPct val="0"/>
              </a:spcAft>
            </a:pPr>
            <a:r>
              <a:rPr lang="ru-RU" b="1" dirty="0" smtClean="0">
                <a:solidFill>
                  <a:srgbClr val="FF66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6. Круглый я, оранжевый,</a:t>
            </a:r>
            <a:r>
              <a:rPr lang="ru-RU" b="1" dirty="0" smtClean="0">
                <a:solidFill>
                  <a:srgbClr val="FF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FF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rgbClr val="FF66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Я расту на ветке.</a:t>
            </a:r>
            <a:r>
              <a:rPr lang="ru-RU" b="1" dirty="0" smtClean="0">
                <a:solidFill>
                  <a:srgbClr val="FF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FF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rgbClr val="FF66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Любят меня взрослые</a:t>
            </a:r>
            <a:r>
              <a:rPr lang="ru-RU" b="1" dirty="0" smtClean="0">
                <a:solidFill>
                  <a:srgbClr val="FF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FF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rgbClr val="FF66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И маленькие детки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3" name="Рисунок 2" descr="http://salov-studio.ru/wp-content/uploads/2013/01/6f1d9f54c47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42968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28662" y="5286388"/>
            <a:ext cx="3447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Апельсин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5440378"/>
          </a:xfrm>
        </p:spPr>
        <p:txBody>
          <a:bodyPr/>
          <a:lstStyle/>
          <a:p>
            <a:pPr lvl="0" eaLnBrk="0" fontAlgn="base" hangingPunct="0">
              <a:spcAft>
                <a:spcPct val="0"/>
              </a:spcAft>
            </a:pPr>
            <a:r>
              <a:rPr lang="ru-RU" b="1" dirty="0" smtClean="0">
                <a:solidFill>
                  <a:srgbClr val="00642D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7. На грядке длинный</a:t>
            </a:r>
            <a:br>
              <a:rPr lang="ru-RU" b="1" dirty="0" smtClean="0">
                <a:solidFill>
                  <a:srgbClr val="00642D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642D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и зеленый,</a:t>
            </a:r>
            <a:r>
              <a:rPr lang="ru-RU" b="1" dirty="0" smtClean="0">
                <a:solidFill>
                  <a:srgbClr val="00642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00642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rgbClr val="00642D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А в бочке он совсем соленый</a:t>
            </a:r>
            <a:r>
              <a:rPr lang="ru-RU" b="1" dirty="0" smtClean="0">
                <a:solidFill>
                  <a:srgbClr val="00642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00642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endParaRPr lang="ru-RU" dirty="0"/>
          </a:p>
        </p:txBody>
      </p:sp>
      <p:pic>
        <p:nvPicPr>
          <p:cNvPr id="3" name="Рисунок 2" descr="https://im1-tub-ru.yandex.net/i?id=da07c94d79f621c8ad6456e15c09327e&amp;n=33&amp;h=208&amp;w=48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42968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86446" y="5072074"/>
            <a:ext cx="2374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Огурец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500174"/>
            <a:ext cx="8229600" cy="4440246"/>
          </a:xfrm>
        </p:spPr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8. Растет на грядке </a:t>
            </a:r>
            <a:b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зеленая ветка,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А на ней красные детки.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6000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3" name="Рисунок 2" descr="https://im3-tub-ru.yandex.net/i?id=dc89687984e45974d82de7c3fcf4c043&amp;n=33&amp;h=215&amp;w=27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143504" y="500042"/>
            <a:ext cx="3504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42D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Помидоры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642D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5654692"/>
          </a:xfrm>
        </p:spPr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ru-RU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9.Вырастает он в земле,</a:t>
            </a:r>
            <a:r>
              <a:rPr lang="ru-RU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Убирается к зиме.</a:t>
            </a:r>
            <a:r>
              <a:rPr lang="ru-RU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Головой на лук похож:</a:t>
            </a:r>
            <a:r>
              <a:rPr lang="ru-RU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Если только пожуешь</a:t>
            </a:r>
            <a:r>
              <a:rPr lang="ru-RU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Даже маленькую дольку,</a:t>
            </a:r>
            <a:r>
              <a:rPr lang="ru-RU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Будет пахнуть очень долго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ru-RU" sz="6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6000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3" name="Рисунок 2" descr="http://dachnoe-delo.ru/wp-content/uploads/2016/08/Chesnok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42968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000760" y="5429264"/>
            <a:ext cx="25639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Чеснок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68874"/>
          </a:xfrm>
        </p:spPr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ru-RU" b="1" dirty="0" smtClean="0">
                <a:solidFill>
                  <a:srgbClr val="CC0099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10.Красное, вкусное </a:t>
            </a:r>
            <a:r>
              <a:rPr lang="ru-RU" b="1" dirty="0" smtClean="0">
                <a:solidFill>
                  <a:srgbClr val="CC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CC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rgbClr val="CC0099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Внутри косточка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3" name="Рисунок 2" descr="https://im1-tub-ru.yandex.net/i?id=4217100004297b3bb581103cee1feae9&amp;n=33&amp;h=215&amp;w=30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000760" y="642918"/>
            <a:ext cx="23663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Вишня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5368940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ru-RU" dirty="0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11. Закопали в землю в мае,</a:t>
            </a:r>
            <a:br>
              <a:rPr lang="ru-RU" dirty="0" smtClean="0"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И сто дней не вынимали,</a:t>
            </a:r>
            <a:br>
              <a:rPr lang="ru-RU" dirty="0" smtClean="0"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А копать под осень стали,</a:t>
            </a:r>
            <a:br>
              <a:rPr lang="ru-RU" dirty="0" smtClean="0"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Не одну нашли, а десять.</a:t>
            </a:r>
            <a:br>
              <a:rPr lang="ru-RU" dirty="0" smtClean="0"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lang="ru-RU" i="1" dirty="0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                                                 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6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6000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3" name="Рисунок 2" descr="http://n4a.ru/wp-content/uploads/2016/05/kartoshka-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72066" y="500042"/>
            <a:ext cx="3806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Картофель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5429288"/>
          </a:xfrm>
        </p:spPr>
        <p:txBody>
          <a:bodyPr>
            <a:normAutofit fontScale="90000"/>
          </a:bodyPr>
          <a:lstStyle/>
          <a:p>
            <a:r>
              <a:rPr lang="ru-RU" sz="6700" b="1" dirty="0" smtClean="0">
                <a:solidFill>
                  <a:srgbClr val="FF0000"/>
                </a:solidFill>
              </a:rPr>
              <a:t>Станция 2:</a:t>
            </a:r>
            <a:br>
              <a:rPr lang="ru-RU" sz="6700" b="1" dirty="0" smtClean="0">
                <a:solidFill>
                  <a:srgbClr val="FF0000"/>
                </a:solidFill>
              </a:rPr>
            </a:br>
            <a:r>
              <a:rPr lang="ru-RU" sz="6700" b="1" i="1" dirty="0" smtClean="0">
                <a:solidFill>
                  <a:srgbClr val="0000FF"/>
                </a:solidFill>
              </a:rPr>
              <a:t> «Антошка»  </a:t>
            </a: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rgbClr val="CC0099"/>
                </a:solidFill>
                <a:latin typeface="Segoe Script" pitchFamily="34" charset="0"/>
              </a:rPr>
              <a:t>Условия игры: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Необходимо картошкой </a:t>
            </a:r>
            <a:br>
              <a:rPr lang="ru-RU" b="1" dirty="0" smtClean="0"/>
            </a:br>
            <a:r>
              <a:rPr lang="ru-RU" b="1" dirty="0" smtClean="0"/>
              <a:t>(которую выкопал Антошка) </a:t>
            </a:r>
            <a:br>
              <a:rPr lang="ru-RU" b="1" dirty="0" smtClean="0"/>
            </a:br>
            <a:r>
              <a:rPr lang="ru-RU" b="1" dirty="0" smtClean="0"/>
              <a:t>попасть с некоторого расстояния в корзину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rgbClr val="CC0099"/>
                </a:solidFill>
                <a:latin typeface="Segoe Script" pitchFamily="34" charset="0"/>
              </a:rPr>
              <a:t>(зачет: 7 из 10)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3129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4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3129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4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2279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DejaVu Sans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92867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DejaVu Sans" pitchFamily="34" charset="0"/>
                <a:cs typeface="Times New Roman" pitchFamily="18" charset="0"/>
              </a:rPr>
              <a:t>Станция </a:t>
            </a:r>
            <a:r>
              <a:rPr lang="ru-RU" sz="5400" b="1" dirty="0" smtClean="0">
                <a:solidFill>
                  <a:srgbClr val="FF0000"/>
                </a:solidFill>
                <a:latin typeface="Arial" pitchFamily="34" charset="0"/>
                <a:ea typeface="DejaVu Sans" pitchFamily="34" charset="0"/>
                <a:cs typeface="Times New Roman" pitchFamily="18" charset="0"/>
              </a:rPr>
              <a:t>3.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DejaVu Sans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Segoe Script" pitchFamily="34" charset="0"/>
                <a:ea typeface="DejaVu Sans" pitchFamily="34" charset="0"/>
                <a:cs typeface="Times New Roman" pitchFamily="18" charset="0"/>
              </a:rPr>
              <a:t>«Грибники»</a:t>
            </a:r>
            <a:endParaRPr lang="ru-RU" sz="5400" b="1" dirty="0" smtClean="0">
              <a:solidFill>
                <a:srgbClr val="FF0000"/>
              </a:solidFill>
              <a:latin typeface="Arial" pitchFamily="34" charset="0"/>
              <a:ea typeface="DejaVu Sans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dirty="0" smtClean="0">
                <a:solidFill>
                  <a:srgbClr val="CC0099"/>
                </a:solidFill>
                <a:latin typeface="Segoe Script" pitchFamily="34" charset="0"/>
              </a:rPr>
              <a:t>Задание: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dirty="0" smtClean="0"/>
              <a:t>Нужно определить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dirty="0" smtClean="0"/>
              <a:t>где съедобный гриб, а где ядовитый  гриб.</a:t>
            </a:r>
            <a:r>
              <a:rPr lang="ru-RU" sz="4800" b="1" dirty="0" smtClean="0">
                <a:solidFill>
                  <a:srgbClr val="FF0000"/>
                </a:solidFill>
                <a:latin typeface="Arial" pitchFamily="34" charset="0"/>
                <a:ea typeface="DejaVu Sans" pitchFamily="34" charset="0"/>
                <a:cs typeface="Times New Roman" pitchFamily="18" charset="0"/>
              </a:rPr>
              <a:t> 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Segoe Script" pitchFamily="34" charset="0"/>
              <a:ea typeface="DejaVu Sans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Segoe Script" pitchFamily="34" charset="0"/>
                <a:ea typeface="DejaVu Sans" pitchFamily="34" charset="0"/>
                <a:cs typeface="Times New Roman" pitchFamily="18" charset="0"/>
              </a:rPr>
              <a:t> 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Segoe Script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Мухомор</a:t>
            </a:r>
            <a:br>
              <a:rPr lang="ru-RU" sz="6000" b="1" dirty="0" smtClean="0"/>
            </a:br>
            <a:endParaRPr lang="ru-RU" sz="6000" b="1" dirty="0"/>
          </a:p>
        </p:txBody>
      </p:sp>
      <p:pic>
        <p:nvPicPr>
          <p:cNvPr id="3" name="Рисунок 2" descr="http://www.grib-info.ru/wp-content/uploads/2014/11/0511a-9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428736"/>
            <a:ext cx="492922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rot="19915771">
            <a:off x="1206475" y="2985466"/>
            <a:ext cx="6643738" cy="1323439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с</a:t>
            </a:r>
            <a:r>
              <a:rPr lang="ru-RU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ъедобный</a:t>
            </a:r>
            <a:endParaRPr lang="ru-RU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544037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Calibri" pitchFamily="34" charset="0"/>
                <a:cs typeface="FreesiaUPC" pitchFamily="34" charset="-34"/>
              </a:rPr>
              <a:t>Вот и осень пришла,-</a:t>
            </a:r>
            <a:br>
              <a:rPr lang="ru-RU" b="1" i="1" dirty="0" smtClean="0">
                <a:solidFill>
                  <a:srgbClr val="FF0000"/>
                </a:solidFill>
                <a:latin typeface="Calibri" pitchFamily="34" charset="0"/>
                <a:cs typeface="FreesiaUPC" pitchFamily="34" charset="-34"/>
              </a:rPr>
            </a:br>
            <a:r>
              <a:rPr lang="ru-RU" b="1" i="1" dirty="0" smtClean="0">
                <a:solidFill>
                  <a:srgbClr val="FF0000"/>
                </a:solidFill>
                <a:latin typeface="Calibri" pitchFamily="34" charset="0"/>
                <a:cs typeface="FreesiaUPC" pitchFamily="34" charset="-34"/>
              </a:rPr>
              <a:t>Как бы мы не хотели</a:t>
            </a:r>
            <a:br>
              <a:rPr lang="ru-RU" b="1" i="1" dirty="0" smtClean="0">
                <a:solidFill>
                  <a:srgbClr val="FF0000"/>
                </a:solidFill>
                <a:latin typeface="Calibri" pitchFamily="34" charset="0"/>
                <a:cs typeface="FreesiaUPC" pitchFamily="34" charset="-34"/>
              </a:rPr>
            </a:br>
            <a:r>
              <a:rPr lang="ru-RU" b="1" i="1" dirty="0" smtClean="0">
                <a:solidFill>
                  <a:srgbClr val="FF0000"/>
                </a:solidFill>
                <a:latin typeface="Calibri" pitchFamily="34" charset="0"/>
                <a:cs typeface="FreesiaUPC" pitchFamily="34" charset="-34"/>
              </a:rPr>
              <a:t>Наше лето продлить,</a:t>
            </a:r>
            <a:br>
              <a:rPr lang="ru-RU" b="1" i="1" dirty="0" smtClean="0">
                <a:solidFill>
                  <a:srgbClr val="FF0000"/>
                </a:solidFill>
                <a:latin typeface="Calibri" pitchFamily="34" charset="0"/>
                <a:cs typeface="FreesiaUPC" pitchFamily="34" charset="-34"/>
              </a:rPr>
            </a:br>
            <a:r>
              <a:rPr lang="ru-RU" b="1" i="1" dirty="0" smtClean="0">
                <a:solidFill>
                  <a:srgbClr val="FF0000"/>
                </a:solidFill>
                <a:latin typeface="Calibri" pitchFamily="34" charset="0"/>
                <a:cs typeface="FreesiaUPC" pitchFamily="34" charset="-34"/>
              </a:rPr>
              <a:t>Отодвинув метели.</a:t>
            </a:r>
            <a:br>
              <a:rPr lang="ru-RU" b="1" i="1" dirty="0" smtClean="0">
                <a:solidFill>
                  <a:srgbClr val="FF0000"/>
                </a:solidFill>
                <a:latin typeface="Calibri" pitchFamily="34" charset="0"/>
                <a:cs typeface="FreesiaUPC" pitchFamily="34" charset="-34"/>
              </a:rPr>
            </a:br>
            <a:r>
              <a:rPr lang="ru-RU" b="1" i="1" dirty="0" smtClean="0">
                <a:solidFill>
                  <a:srgbClr val="FF0000"/>
                </a:solidFill>
                <a:latin typeface="Calibri" pitchFamily="34" charset="0"/>
                <a:cs typeface="FreesiaUPC" pitchFamily="34" charset="-34"/>
              </a:rPr>
              <a:t>Но не стоит грустить,</a:t>
            </a:r>
            <a:br>
              <a:rPr lang="ru-RU" b="1" i="1" dirty="0" smtClean="0">
                <a:solidFill>
                  <a:srgbClr val="FF0000"/>
                </a:solidFill>
                <a:latin typeface="Calibri" pitchFamily="34" charset="0"/>
                <a:cs typeface="FreesiaUPC" pitchFamily="34" charset="-34"/>
              </a:rPr>
            </a:br>
            <a:r>
              <a:rPr lang="ru-RU" b="1" i="1" dirty="0" smtClean="0">
                <a:solidFill>
                  <a:srgbClr val="FF0000"/>
                </a:solidFill>
                <a:latin typeface="Calibri" pitchFamily="34" charset="0"/>
                <a:cs typeface="FreesiaUPC" pitchFamily="34" charset="-34"/>
              </a:rPr>
              <a:t>Осень тоже прекрасна,</a:t>
            </a:r>
            <a:br>
              <a:rPr lang="ru-RU" b="1" i="1" dirty="0" smtClean="0">
                <a:solidFill>
                  <a:srgbClr val="FF0000"/>
                </a:solidFill>
                <a:latin typeface="Calibri" pitchFamily="34" charset="0"/>
                <a:cs typeface="FreesiaUPC" pitchFamily="34" charset="-34"/>
              </a:rPr>
            </a:br>
            <a:r>
              <a:rPr lang="ru-RU" b="1" i="1" dirty="0" smtClean="0">
                <a:solidFill>
                  <a:srgbClr val="FF0000"/>
                </a:solidFill>
                <a:latin typeface="Calibri" pitchFamily="34" charset="0"/>
                <a:cs typeface="FreesiaUPC" pitchFamily="34" charset="-34"/>
              </a:rPr>
              <a:t>без неё скучно жить-</a:t>
            </a:r>
            <a:br>
              <a:rPr lang="ru-RU" b="1" i="1" dirty="0" smtClean="0">
                <a:solidFill>
                  <a:srgbClr val="FF0000"/>
                </a:solidFill>
                <a:latin typeface="Calibri" pitchFamily="34" charset="0"/>
                <a:cs typeface="FreesiaUPC" pitchFamily="34" charset="-34"/>
              </a:rPr>
            </a:br>
            <a:r>
              <a:rPr lang="ru-RU" b="1" i="1" dirty="0" smtClean="0">
                <a:solidFill>
                  <a:srgbClr val="FF0000"/>
                </a:solidFill>
                <a:latin typeface="Calibri" pitchFamily="34" charset="0"/>
                <a:cs typeface="FreesiaUPC" pitchFamily="34" charset="-34"/>
              </a:rPr>
              <a:t>Это каждому ясно!</a:t>
            </a:r>
            <a:br>
              <a:rPr lang="ru-RU" b="1" i="1" dirty="0" smtClean="0">
                <a:solidFill>
                  <a:srgbClr val="FF0000"/>
                </a:solidFill>
                <a:latin typeface="Calibri" pitchFamily="34" charset="0"/>
                <a:cs typeface="FreesiaUPC" pitchFamily="34" charset="-34"/>
              </a:rPr>
            </a:br>
            <a:endParaRPr lang="ru-RU" b="1" i="1" dirty="0">
              <a:solidFill>
                <a:srgbClr val="FF0000"/>
              </a:solidFill>
              <a:latin typeface="Calibri" pitchFamily="34" charset="0"/>
              <a:cs typeface="FreesiaUPC" pitchFamily="34" charset="-34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86578" y="5572140"/>
            <a:ext cx="1900222" cy="554023"/>
          </a:xfrm>
        </p:spPr>
        <p:txBody>
          <a:bodyPr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Масленок</a:t>
            </a:r>
            <a:endParaRPr lang="ru-RU" sz="6000" b="1" dirty="0"/>
          </a:p>
        </p:txBody>
      </p:sp>
      <p:pic>
        <p:nvPicPr>
          <p:cNvPr id="3" name="Рисунок 2" descr="http://www.udec.ru/big-images/1909s-1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428736"/>
            <a:ext cx="521497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000364" y="1071546"/>
            <a:ext cx="1428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9915771">
            <a:off x="2198785" y="2965222"/>
            <a:ext cx="5610003" cy="1323439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Съедобный</a:t>
            </a:r>
            <a:endParaRPr lang="ru-RU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00FF"/>
                </a:solidFill>
              </a:rPr>
              <a:t>Белый гриб</a:t>
            </a:r>
            <a:endParaRPr lang="ru-RU" sz="6000" b="1" dirty="0">
              <a:solidFill>
                <a:srgbClr val="0000FF"/>
              </a:solidFill>
            </a:endParaRPr>
          </a:p>
        </p:txBody>
      </p:sp>
      <p:pic>
        <p:nvPicPr>
          <p:cNvPr id="3" name="Рисунок 2" descr="http://www.grib-info.ru/wp-content/uploads/2014/11/0611a-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500174"/>
            <a:ext cx="492922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rot="19915771">
            <a:off x="1553028" y="3028002"/>
            <a:ext cx="5610003" cy="1323439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Съедобный</a:t>
            </a:r>
            <a:endParaRPr lang="ru-RU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00FF"/>
                </a:solidFill>
              </a:rPr>
              <a:t>Подберёзовик</a:t>
            </a:r>
            <a:endParaRPr lang="ru-RU" sz="6000" b="1" dirty="0">
              <a:solidFill>
                <a:srgbClr val="0000FF"/>
              </a:solidFill>
            </a:endParaRPr>
          </a:p>
        </p:txBody>
      </p:sp>
      <p:pic>
        <p:nvPicPr>
          <p:cNvPr id="3" name="Рисунок 2" descr="http://www.grib-info.ru/wp-content/uploads/2014/11/0811a-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428736"/>
            <a:ext cx="535785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rot="19915771">
            <a:off x="1519507" y="2804902"/>
            <a:ext cx="6179925" cy="1323439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Съедобный</a:t>
            </a:r>
            <a:endParaRPr lang="ru-RU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Бледная поганка 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http://www.grib-info.ru/wp-content/uploads/2014/10/2310a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428736"/>
            <a:ext cx="500066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rot="19915771">
            <a:off x="1206475" y="2985466"/>
            <a:ext cx="6643738" cy="1323439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с</a:t>
            </a:r>
            <a:r>
              <a:rPr lang="ru-RU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ъедобный</a:t>
            </a:r>
            <a:endParaRPr lang="ru-RU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Подосиновик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www.grib-info.ru/wp-content/uploads/2014/11/0811a-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357298"/>
            <a:ext cx="478634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rot="19915771">
            <a:off x="1787129" y="2849408"/>
            <a:ext cx="5692432" cy="1323439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Съедобный</a:t>
            </a:r>
            <a:endParaRPr lang="ru-RU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00FF"/>
                </a:solidFill>
              </a:rPr>
              <a:t>Сыроежка</a:t>
            </a:r>
            <a:br>
              <a:rPr lang="ru-RU" sz="6000" b="1" dirty="0" smtClean="0">
                <a:solidFill>
                  <a:srgbClr val="0000FF"/>
                </a:solidFill>
              </a:rPr>
            </a:br>
            <a:endParaRPr lang="ru-RU" sz="6000" dirty="0">
              <a:solidFill>
                <a:srgbClr val="0000FF"/>
              </a:solidFill>
            </a:endParaRPr>
          </a:p>
        </p:txBody>
      </p:sp>
      <p:pic>
        <p:nvPicPr>
          <p:cNvPr id="3" name="Рисунок 2" descr="http://www.grib-info.ru/wp-content/uploads/2014/11/1011a-1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357298"/>
            <a:ext cx="4643469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rot="19915771">
            <a:off x="1981655" y="2956564"/>
            <a:ext cx="5610003" cy="1323439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Съедобный</a:t>
            </a:r>
            <a:endParaRPr lang="ru-RU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Мухомор</a:t>
            </a:r>
            <a:br>
              <a:rPr lang="ru-RU" sz="6000" b="1" dirty="0" smtClean="0"/>
            </a:br>
            <a:endParaRPr lang="ru-RU" sz="6000" b="1" dirty="0"/>
          </a:p>
        </p:txBody>
      </p:sp>
      <p:pic>
        <p:nvPicPr>
          <p:cNvPr id="3" name="Рисунок 2" descr="http://www.grib-info.ru/wp-content/uploads/2014/11/0511a-1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428736"/>
            <a:ext cx="471490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rot="19915771">
            <a:off x="1206475" y="2985466"/>
            <a:ext cx="6643738" cy="1323439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с</a:t>
            </a:r>
            <a:r>
              <a:rPr lang="ru-RU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ъедобный</a:t>
            </a:r>
            <a:endParaRPr lang="ru-RU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98903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00FF"/>
                </a:solidFill>
              </a:rPr>
              <a:t>Лисичка</a:t>
            </a:r>
            <a:br>
              <a:rPr lang="ru-RU" sz="6000" b="1" dirty="0" smtClean="0">
                <a:solidFill>
                  <a:srgbClr val="0000FF"/>
                </a:solidFill>
              </a:rPr>
            </a:br>
            <a:endParaRPr lang="ru-RU" sz="6000" b="1" dirty="0">
              <a:solidFill>
                <a:srgbClr val="0000FF"/>
              </a:solidFill>
            </a:endParaRPr>
          </a:p>
        </p:txBody>
      </p:sp>
      <p:pic>
        <p:nvPicPr>
          <p:cNvPr id="3" name="Рисунок 2" descr="http://www.grib-info.ru/wp-content/uploads/2014/11/1111a-1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714488"/>
            <a:ext cx="464347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rot="19915771">
            <a:off x="1695903" y="3028002"/>
            <a:ext cx="5610003" cy="1323439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Съедобный</a:t>
            </a:r>
            <a:endParaRPr lang="ru-RU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Груздь </a:t>
            </a:r>
            <a:br>
              <a:rPr lang="ru-RU" sz="6000" b="1" dirty="0" smtClean="0"/>
            </a:br>
            <a:endParaRPr lang="ru-RU" sz="6000" dirty="0"/>
          </a:p>
        </p:txBody>
      </p:sp>
      <p:pic>
        <p:nvPicPr>
          <p:cNvPr id="3" name="Рисунок 2" descr="http://www.grib-info.ru/wp-content/uploads/2014/11/1111a-1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571612"/>
            <a:ext cx="5572164" cy="476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rot="19915771">
            <a:off x="2198785" y="2965222"/>
            <a:ext cx="5610003" cy="1323439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Съедобный</a:t>
            </a:r>
            <a:endParaRPr lang="ru-RU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857388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5300" b="1" dirty="0" smtClean="0">
                <a:solidFill>
                  <a:srgbClr val="FF0000"/>
                </a:solidFill>
                <a:latin typeface="Arial" pitchFamily="34" charset="0"/>
                <a:ea typeface="DejaVu Sans" pitchFamily="34" charset="0"/>
                <a:cs typeface="Times New Roman" pitchFamily="18" charset="0"/>
              </a:rPr>
              <a:t>Станция 4.</a:t>
            </a:r>
            <a:br>
              <a:rPr lang="ru-RU" sz="5300" b="1" dirty="0" smtClean="0">
                <a:solidFill>
                  <a:srgbClr val="FF0000"/>
                </a:solidFill>
                <a:latin typeface="Arial" pitchFamily="34" charset="0"/>
                <a:ea typeface="DejaVu Sans" pitchFamily="34" charset="0"/>
                <a:cs typeface="Times New Roman" pitchFamily="18" charset="0"/>
              </a:rPr>
            </a:br>
            <a:r>
              <a:rPr lang="ru-RU" sz="5300" b="1" dirty="0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  <a:ea typeface="DejaVu Sans" pitchFamily="34" charset="0"/>
                <a:cs typeface="Times New Roman" pitchFamily="18" charset="0"/>
              </a:rPr>
              <a:t>«Горе  луковое»</a:t>
            </a:r>
            <a:r>
              <a:rPr lang="ru-RU" sz="5300" b="1" dirty="0" smtClean="0">
                <a:solidFill>
                  <a:srgbClr val="FF0000"/>
                </a:solidFill>
                <a:latin typeface="Arial" pitchFamily="34" charset="0"/>
                <a:ea typeface="DejaVu Sans" pitchFamily="34" charset="0"/>
                <a:cs typeface="Times New Roman" pitchFamily="18" charset="0"/>
              </a:rPr>
              <a:t/>
            </a:r>
            <a:br>
              <a:rPr lang="ru-RU" sz="5300" b="1" dirty="0" smtClean="0">
                <a:solidFill>
                  <a:srgbClr val="FF0000"/>
                </a:solidFill>
                <a:latin typeface="Arial" pitchFamily="34" charset="0"/>
                <a:ea typeface="DejaVu Sans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C0099"/>
                </a:solidFill>
                <a:latin typeface="Segoe Script" pitchFamily="34" charset="0"/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3357562"/>
            <a:ext cx="785818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DejaVu Sans" pitchFamily="34" charset="0"/>
                <a:cs typeface="Times New Roman" pitchFamily="18" charset="0"/>
              </a:rPr>
              <a:t>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Arial" pitchFamily="34" charset="0"/>
                <a:ea typeface="DejaVu Sans" pitchFamily="34" charset="0"/>
                <a:cs typeface="Times New Roman" pitchFamily="18" charset="0"/>
              </a:rPr>
              <a:t>Нужно пронести лук в  ложке, идя по запутанной дорожке (начертанной мелом), неся  лук. Если участник обронил лук задание считается невыполненным. 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2357430"/>
            <a:ext cx="43196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CC0099"/>
                </a:solidFill>
                <a:latin typeface="Segoe Script" pitchFamily="34" charset="0"/>
                <a:ea typeface="+mj-ea"/>
                <a:cs typeface="+mj-cs"/>
              </a:rPr>
              <a:t>Задание: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8573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вспомните  </a:t>
            </a:r>
            <a:br>
              <a:rPr lang="ru-RU" b="1" dirty="0" smtClean="0"/>
            </a:br>
            <a:r>
              <a:rPr lang="ru-RU" b="1" dirty="0" smtClean="0"/>
              <a:t> приметы осени и назовите их.  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 rot="20876701">
            <a:off x="5395113" y="5411136"/>
            <a:ext cx="33216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Идет  Дождь</a:t>
            </a:r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1115567">
            <a:off x="430324" y="4824624"/>
            <a:ext cx="573387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Желтеют и осыпаются 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листья 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2285992"/>
            <a:ext cx="450366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42D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Созревают фрукты,</a:t>
            </a:r>
          </a:p>
          <a:p>
            <a:pPr algn="ctr"/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42D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овощи</a:t>
            </a:r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642D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363744">
            <a:off x="4519108" y="800190"/>
            <a:ext cx="456887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тановиться холодно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9224876">
            <a:off x="4482069" y="4244128"/>
            <a:ext cx="50331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Птицы улетают на юг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3357562"/>
            <a:ext cx="624138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3300"/>
                </a:solidFill>
                <a:effectLst/>
              </a:rPr>
              <a:t>День становится короче,</a:t>
            </a:r>
          </a:p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3300"/>
                </a:solidFill>
                <a:effectLst/>
              </a:rPr>
              <a:t>ночь длиннее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63300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1026220">
            <a:off x="37980" y="1436944"/>
            <a:ext cx="44684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Солнце не греет</a:t>
            </a:r>
            <a:endParaRPr lang="ru-RU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" grpId="0"/>
      <p:bldP spid="9" grpId="0"/>
      <p:bldP spid="10" grpId="0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071810"/>
            <a:ext cx="8229600" cy="3297238"/>
          </a:xfrm>
        </p:spPr>
        <p:txBody>
          <a:bodyPr>
            <a:normAutofit/>
          </a:bodyPr>
          <a:lstStyle/>
          <a:p>
            <a:r>
              <a:rPr lang="ru-RU" b="1" dirty="0" smtClean="0"/>
              <a:t>Нужно определить овощ  или гриб с завязанными глазами.</a:t>
            </a:r>
            <a:br>
              <a:rPr lang="ru-RU" b="1" dirty="0" smtClean="0"/>
            </a:br>
            <a:r>
              <a:rPr lang="ru-RU" b="1" dirty="0" smtClean="0"/>
              <a:t>Посмотреть мультик про овощи.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488" y="857232"/>
            <a:ext cx="34467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Arial" pitchFamily="34" charset="0"/>
                <a:ea typeface="DejaVu Sans" pitchFamily="34" charset="0"/>
                <a:cs typeface="Times New Roman" pitchFamily="18" charset="0"/>
              </a:rPr>
              <a:t>Станция 5.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1785926"/>
            <a:ext cx="57864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642D"/>
                </a:solidFill>
                <a:latin typeface="Segoe Script" pitchFamily="34" charset="0"/>
                <a:ea typeface="DejaVu Sans" pitchFamily="34" charset="0"/>
                <a:cs typeface="Times New Roman" pitchFamily="18" charset="0"/>
              </a:rPr>
              <a:t>«Овощная база»</a:t>
            </a:r>
            <a:r>
              <a:rPr lang="ru-RU" sz="4400" b="1" dirty="0" smtClean="0">
                <a:solidFill>
                  <a:srgbClr val="00642D"/>
                </a:solidFill>
                <a:latin typeface="Arial" pitchFamily="34" charset="0"/>
                <a:ea typeface="DejaVu Sans" pitchFamily="34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00642D"/>
                </a:solidFill>
                <a:latin typeface="Arial" pitchFamily="34" charset="0"/>
                <a:ea typeface="DejaVu Sans" pitchFamily="34" charset="0"/>
                <a:cs typeface="Times New Roman" pitchFamily="18" charset="0"/>
              </a:rPr>
            </a:br>
            <a:endParaRPr lang="ru-RU" sz="4400" dirty="0">
              <a:solidFill>
                <a:srgbClr val="00642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3200" b="1" dirty="0" smtClean="0"/>
              <a:t>Очень интересную книгу написал про овощи  писатель  </a:t>
            </a:r>
            <a:endParaRPr lang="ru-RU" sz="3200" b="1" dirty="0"/>
          </a:p>
        </p:txBody>
      </p:sp>
      <p:pic>
        <p:nvPicPr>
          <p:cNvPr id="5" name="Рисунок 4" descr="http://coolcar.ru/i/images/priklyucheniya-chipollino-kniga-skachat-142251-smal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11277">
            <a:off x="6249898" y="2109728"/>
            <a:ext cx="2372276" cy="1801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s://img-fotki.yandex.ru/get/5815/237085086.3/0_154fe9_139d822b_ori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85238">
            <a:off x="224044" y="1941837"/>
            <a:ext cx="2812199" cy="2243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ttp://a4.mzstatic.com/us/r30/Purple2/v4/92/6a/df/926adfd3-6ceb-535e-82df-312458018e8e/screen1136x1136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50737">
            <a:off x="154848" y="4470688"/>
            <a:ext cx="2878578" cy="1623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http://www.xxlbook.ru/imgh1210810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68340">
            <a:off x="6385465" y="4351671"/>
            <a:ext cx="2525665" cy="1710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http://polistaj.ru/image/Large/multimedia/books_covers/100594043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1785926"/>
            <a:ext cx="3500462" cy="45720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5286412"/>
          </a:xfrm>
        </p:spPr>
        <p:txBody>
          <a:bodyPr>
            <a:normAutofit/>
          </a:bodyPr>
          <a:lstStyle/>
          <a:p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3129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4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47148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285728"/>
            <a:ext cx="7072362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Мультфильм «Фунтик и огурцы»  о том, что нельзя брать чужое без спроса и что за свои поступки нужно отвечать.</a:t>
            </a:r>
          </a:p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1.Фунтик- так зовут мальчика, хвастается бабушке, что принесет   корзину грибов.</a:t>
            </a:r>
          </a:p>
          <a:p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Грибы узнают об этом и разбегаются.</a:t>
            </a:r>
          </a:p>
          <a:p>
            <a:r>
              <a:rPr lang="ru-RU" sz="32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3. Фунтик с Зайцем рвут огурцы в чужом огороде.</a:t>
            </a:r>
          </a:p>
          <a:p>
            <a:pPr marL="514350" indent="-51435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00642D"/>
                </a:solidFill>
                <a:latin typeface="Times New Roman" pitchFamily="18" charset="0"/>
                <a:cs typeface="Times New Roman" pitchFamily="18" charset="0"/>
              </a:rPr>
              <a:t>4.Бабушка заставляет их вернуть огурцы хозяевам.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72074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1857364"/>
            <a:ext cx="6938613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</a:t>
            </a:r>
            <a:endParaRPr lang="ru-RU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Сегодня  мы будем с вами путешествовать </a:t>
            </a:r>
            <a:b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 станциям осени.</a:t>
            </a:r>
            <a:b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Каждый участник ответивший правильно на вопрос получает  жетончик.</a:t>
            </a:r>
            <a:r>
              <a:rPr lang="ru-RU" dirty="0" smtClean="0">
                <a:solidFill>
                  <a:srgbClr val="CC0099"/>
                </a:solidFill>
              </a:rPr>
              <a:t/>
            </a:r>
            <a:br>
              <a:rPr lang="ru-RU" dirty="0" smtClean="0">
                <a:solidFill>
                  <a:srgbClr val="CC0099"/>
                </a:solidFill>
              </a:rPr>
            </a:br>
            <a:endParaRPr lang="ru-RU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428736"/>
            <a:ext cx="757242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+mj-lt"/>
              </a:rPr>
              <a:t>Станция 1: </a:t>
            </a:r>
            <a:r>
              <a:rPr lang="ru-RU" sz="8000" b="1" dirty="0" smtClean="0">
                <a:solidFill>
                  <a:srgbClr val="00B050"/>
                </a:solidFill>
                <a:latin typeface="Monotype Corsiva" pitchFamily="66" charset="0"/>
              </a:rPr>
              <a:t>«Осенние загадки» </a:t>
            </a:r>
            <a:r>
              <a:rPr lang="ru-RU" sz="7200" dirty="0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7200" dirty="0" smtClean="0">
                <a:solidFill>
                  <a:srgbClr val="00B050"/>
                </a:solidFill>
                <a:latin typeface="Monotype Corsiva" pitchFamily="66" charset="0"/>
              </a:rPr>
            </a:br>
            <a:endParaRPr lang="ru-RU" sz="7200" dirty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429684" cy="5429288"/>
          </a:xfr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3300"/>
                </a:solidFill>
              </a:rPr>
              <a:t>1.Красна девица </a:t>
            </a:r>
            <a:br>
              <a:rPr lang="ru-RU" sz="6600" b="1" dirty="0" smtClean="0">
                <a:solidFill>
                  <a:srgbClr val="FF3300"/>
                </a:solidFill>
              </a:rPr>
            </a:br>
            <a:r>
              <a:rPr lang="ru-RU" sz="6600" b="1" dirty="0" smtClean="0">
                <a:solidFill>
                  <a:srgbClr val="FF3300"/>
                </a:solidFill>
              </a:rPr>
              <a:t>Сидит в темнице</a:t>
            </a:r>
            <a:br>
              <a:rPr lang="ru-RU" sz="6600" b="1" dirty="0" smtClean="0">
                <a:solidFill>
                  <a:srgbClr val="FF3300"/>
                </a:solidFill>
              </a:rPr>
            </a:br>
            <a:r>
              <a:rPr lang="ru-RU" sz="6600" b="1" dirty="0" smtClean="0">
                <a:solidFill>
                  <a:srgbClr val="FF3300"/>
                </a:solidFill>
              </a:rPr>
              <a:t> А коса на улице </a:t>
            </a:r>
            <a:br>
              <a:rPr lang="ru-RU" sz="6600" b="1" dirty="0" smtClean="0">
                <a:solidFill>
                  <a:srgbClr val="FF3300"/>
                </a:solidFill>
              </a:rPr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2" name="Рисунок 11" descr="http://www.images.lesyadraw.ru/2014/05/kak_narisovat_marko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42968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857620" y="4643446"/>
            <a:ext cx="2517741" cy="83099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642D"/>
                </a:solidFill>
              </a:rPr>
              <a:t>морковь</a:t>
            </a:r>
            <a:endParaRPr lang="ru-RU" sz="4800" b="1" dirty="0">
              <a:solidFill>
                <a:srgbClr val="00642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429684" cy="5857916"/>
          </a:xfr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. Я желтый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или красный,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00642D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Зеленым могу быть,</a:t>
            </a:r>
            <a:r>
              <a:rPr lang="ru-RU" dirty="0" smtClean="0">
                <a:solidFill>
                  <a:srgbClr val="00642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642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Могу быть толстым, тонким</a:t>
            </a:r>
            <a:r>
              <a:rPr lang="ru-RU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И вкусным могу быть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4" name="Рисунок 3" descr="http://instamart.ru/spree/products/35472/original/19979.jpg?146287810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357562"/>
            <a:ext cx="450059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domosed.vl.ru/upload/iblock/156/1563a14d5b1ae0b9ee07adc5c20c4af3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392909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avantgardendecor.com/blog/wp-content/uploads/2016/04/istock_000053112876_medium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00438"/>
            <a:ext cx="400052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www.colourbox.com/preview/9686659-immature-green-tomato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285728"/>
            <a:ext cx="464347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357422" y="2714620"/>
            <a:ext cx="51962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Перец, помидор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8940"/>
          </a:xfrm>
        </p:spPr>
        <p:txBody>
          <a:bodyPr/>
          <a:lstStyle/>
          <a:p>
            <a:pPr lvl="0" eaLnBrk="0" fontAlgn="base" hangingPunct="0"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3. Кругла, а нет мяч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Желта, да не масло,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Сладкая, да не сахар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С хвостиком, да не мышь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endParaRPr lang="ru-RU" dirty="0"/>
          </a:p>
        </p:txBody>
      </p:sp>
      <p:pic>
        <p:nvPicPr>
          <p:cNvPr id="4" name="Рисунок 3" descr="http://3.bp.blogspot.com/-XH3gldJoygk/VQ5BtW4i4rI/AAAAAAAALaE/_mY8dpqjSDk/s1600/%D0%9F%D0%B0%D1%80%D0%B5%D0%BD%D0%B0%D1%8F%2B%D1%80%D0%B5%D0%BF%D0%B0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0112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572264" y="5000636"/>
            <a:ext cx="210814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Репа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5011750"/>
          </a:xfrm>
        </p:spPr>
        <p:txBody>
          <a:bodyPr/>
          <a:lstStyle/>
          <a:p>
            <a:pPr lvl="0" eaLnBrk="0" fontAlgn="base" hangingPunct="0">
              <a:spcAft>
                <a:spcPct val="0"/>
              </a:spcAf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4.Сидит дед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Во сто шуб одет,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Кто его раздевает,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Слезы проливает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4" name="Рисунок 3" descr="http://luk.sagau.ru/images/luk_images_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50112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143636" y="1285860"/>
            <a:ext cx="182453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Лук</a:t>
            </a:r>
            <a:endParaRPr lang="ru-RU" sz="8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304</Words>
  <Application>Microsoft Office PowerPoint</Application>
  <PresentationFormat>Экран (4:3)</PresentationFormat>
  <Paragraphs>93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Вот и осень пришла,- Как бы мы не хотели Наше лето продлить, Отодвинув метели. Но не стоит грустить, Осень тоже прекрасна, без неё скучно жить- Это каждому ясно! </vt:lpstr>
      <vt:lpstr> вспомните    приметы осени и назовите их.   </vt:lpstr>
      <vt:lpstr>   Сегодня  мы будем с вами путешествовать  по станциям осени. Каждый участник ответивший правильно на вопрос получает  жетончик. </vt:lpstr>
      <vt:lpstr>  </vt:lpstr>
      <vt:lpstr>1.Красна девица  Сидит в темнице  А коса на улице   </vt:lpstr>
      <vt:lpstr>2. Я желтый или красный, Зеленым могу быть, Могу быть толстым, тонким И вкусным могу быть                                                         </vt:lpstr>
      <vt:lpstr>3. Кругла, а нет мяч Желта, да не масло, Сладкая, да не сахар С хвостиком, да не мышь                                                           </vt:lpstr>
      <vt:lpstr>4.Сидит дед  Во сто шуб одет, Кто его раздевает, Слезы проливает                                                  </vt:lpstr>
      <vt:lpstr> 5.В лесу под березой - крошка, Только шапка да ножка                                                  </vt:lpstr>
      <vt:lpstr>6. Круглый я, оранжевый, Я расту на ветке. Любят меня взрослые И маленькие детки                                             </vt:lpstr>
      <vt:lpstr>7. На грядке длинный  и зеленый, А в бочке он совсем соленый                                                             </vt:lpstr>
      <vt:lpstr>8. Растет на грядке  зеленая ветка, А на ней красные детки.                                                            </vt:lpstr>
      <vt:lpstr>9.Вырастает он в земле, Убирается к зиме. Головой на лук похож: Если только пожуешь Даже маленькую дольку, Будет пахнуть очень долго.                                                        </vt:lpstr>
      <vt:lpstr>10.Красное, вкусное  Внутри косточка  </vt:lpstr>
      <vt:lpstr>11. Закопали в землю в мае, И сто дней не вынимали, А копать под осень стали, Не одну нашли, а десять.                                                     </vt:lpstr>
      <vt:lpstr>Станция 2:  «Антошка»    Условия игры: Необходимо картошкой  (которую выкопал Антошка)  попасть с некоторого расстояния в корзину  (зачет: 7 из 10)   </vt:lpstr>
      <vt:lpstr>     </vt:lpstr>
      <vt:lpstr>Мухомор </vt:lpstr>
      <vt:lpstr>Масленок</vt:lpstr>
      <vt:lpstr>Белый гриб</vt:lpstr>
      <vt:lpstr>Подберёзовик</vt:lpstr>
      <vt:lpstr>Бледная поганка </vt:lpstr>
      <vt:lpstr>Подосиновик </vt:lpstr>
      <vt:lpstr>Сыроежка </vt:lpstr>
      <vt:lpstr>Мухомор </vt:lpstr>
      <vt:lpstr>Лисичка </vt:lpstr>
      <vt:lpstr>Груздь  </vt:lpstr>
      <vt:lpstr>Станция 4. «Горе  луковое»  </vt:lpstr>
      <vt:lpstr>Нужно определить овощ  или гриб с завязанными глазами. Посмотреть мультик про овощи.</vt:lpstr>
      <vt:lpstr> Очень интересную книгу написал про овощи  писатель  </vt:lpstr>
      <vt:lpstr>    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33</cp:revision>
  <dcterms:modified xsi:type="dcterms:W3CDTF">2018-05-29T04:43:56Z</dcterms:modified>
</cp:coreProperties>
</file>